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7.jpg" ContentType="image/unknown"/>
  <Override PartName="/ppt/media/image18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20"/>
  </p:notesMasterIdLst>
  <p:sldIdLst>
    <p:sldId id="267" r:id="rId2"/>
    <p:sldId id="268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64" r:id="rId13"/>
    <p:sldId id="265" r:id="rId14"/>
    <p:sldId id="270" r:id="rId15"/>
    <p:sldId id="271" r:id="rId16"/>
    <p:sldId id="272" r:id="rId17"/>
    <p:sldId id="273" r:id="rId18"/>
    <p:sldId id="274" r:id="rId19"/>
  </p:sldIdLst>
  <p:sldSz cx="14630400" cy="8229600"/>
  <p:notesSz cx="8229600" cy="14630400"/>
  <p:embeddedFontLst>
    <p:embeddedFont>
      <p:font typeface="Merriweather" panose="000005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D808AE-D065-4457-8569-3795FB60215F}">
          <p14:sldIdLst>
            <p14:sldId id="267"/>
            <p14:sldId id="268"/>
            <p14:sldId id="266"/>
            <p14:sldId id="257"/>
            <p14:sldId id="258"/>
            <p14:sldId id="259"/>
            <p14:sldId id="260"/>
            <p14:sldId id="261"/>
          </p14:sldIdLst>
        </p14:section>
        <p14:section name="Untitled Section" id="{2E6ECE59-B97E-42BB-80A5-3FCE67EA50A5}">
          <p14:sldIdLst>
            <p14:sldId id="262"/>
            <p14:sldId id="263"/>
            <p14:sldId id="269"/>
            <p14:sldId id="264"/>
            <p14:sldId id="265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8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1D9B-6A10-350B-E714-5B936BDEE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E3D41-5925-F08F-FA0C-1D14FE3F8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91C49-04F4-3A43-4C2F-EA6DFC182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1AAE3-BCAE-6351-D82F-418EAFF839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39CEE-DD5A-821C-7CFA-12D06324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5A7CA-2ED3-E5EA-95B3-083FB9625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8FA56-96B2-F45D-4C24-2D05D2D48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1AAA9-05DA-5D98-AE0A-6C364B012A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66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96C1B-CFF9-627B-89AD-56A07E4A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CDBF0-059F-72D6-16C8-9D675EDBF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9408C-3B66-0B8C-ED8E-58404D7C7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F382A-99DD-44EF-16CA-8AB35CFE3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95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31BEA-6F9E-545D-EB4B-FA3430105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6CD5CE-9931-1901-6F0F-24DFAFFD3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D0F3E-32A2-FB94-BF28-D421E7EE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B5116-1C5B-A38A-17D4-968C0F1D5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00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3A34D-6774-62BE-363C-6E579950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4D7AC-E457-FCF4-79F0-77049496C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C6F1B-FCD0-852E-D9DC-7D9A54A14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B18B0-92E5-6FF4-DD3C-CD6A9D1E3C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78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5C354-9CB8-3F18-6261-B67472DBC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6B93D-974B-316C-E3D7-08908B5C6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CBE44-25E7-0C91-B102-2CFFFFD87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B65B6-B032-9D3D-6795-B22A90688D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0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F2A53-F388-5B1F-DD1E-6E6A7003C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A466E-4AA0-61AD-1795-C69E674BA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D048DF-8958-B9CB-33AE-247CE58B9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390D-580E-D46B-610C-8CC3CF7F4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5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985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505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837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09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453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56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948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575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327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557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38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7309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484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58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259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7020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258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528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76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979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505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6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pngall.com/thank-you-pn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6">
                <a:lumMod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24494">
              <a:srgbClr val="5E7A63"/>
            </a:gs>
            <a:gs pos="91500">
              <a:srgbClr val="B9CBE9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B3EF44D0-F752-FC48-D721-3988741CFD64}"/>
              </a:ext>
            </a:extLst>
          </p:cNvPr>
          <p:cNvSpPr txBox="1"/>
          <p:nvPr/>
        </p:nvSpPr>
        <p:spPr>
          <a:xfrm>
            <a:off x="456018" y="3872568"/>
            <a:ext cx="764595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SUBMITTED BY:  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E. John Moses           - 22W95A0405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G. Nikhil Goud           -21W91A0434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D. Abhinaya               -22W95A0404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B. Sai Rahul Yadav    -21W91A0412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AAFE8-1517-90C9-EA44-D093EA32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722736"/>
          </a:xfrm>
          <a:prstGeom prst="rect">
            <a:avLst/>
          </a:prstGeom>
          <a:gradFill>
            <a:gsLst>
              <a:gs pos="55500">
                <a:srgbClr val="BECEEA"/>
              </a:gs>
              <a:gs pos="37000">
                <a:srgbClr val="D1DCF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71851-CD7F-6C51-D2A7-54FF51253119}"/>
              </a:ext>
            </a:extLst>
          </p:cNvPr>
          <p:cNvSpPr txBox="1"/>
          <p:nvPr/>
        </p:nvSpPr>
        <p:spPr>
          <a:xfrm>
            <a:off x="3546404" y="1977019"/>
            <a:ext cx="822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Real time field based Research mini project on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7ECDD-CAFB-8443-6F38-C209D32E924D}"/>
              </a:ext>
            </a:extLst>
          </p:cNvPr>
          <p:cNvSpPr txBox="1"/>
          <p:nvPr/>
        </p:nvSpPr>
        <p:spPr>
          <a:xfrm>
            <a:off x="2584413" y="2709954"/>
            <a:ext cx="9077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Waste Bins Monitoring In Smart Cities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65923-CC29-18F8-1E2C-78C0B93A8BA0}"/>
              </a:ext>
            </a:extLst>
          </p:cNvPr>
          <p:cNvCxnSpPr>
            <a:cxnSpLocks/>
          </p:cNvCxnSpPr>
          <p:nvPr/>
        </p:nvCxnSpPr>
        <p:spPr>
          <a:xfrm>
            <a:off x="829560" y="3629320"/>
            <a:ext cx="1304712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CB1B44-55C1-6DEC-2916-80B23AACE819}"/>
              </a:ext>
            </a:extLst>
          </p:cNvPr>
          <p:cNvSpPr txBox="1"/>
          <p:nvPr/>
        </p:nvSpPr>
        <p:spPr>
          <a:xfrm>
            <a:off x="6669741" y="4083058"/>
            <a:ext cx="8393609" cy="218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6202" marR="5080" indent="-104136" algn="ctr">
              <a:spcBef>
                <a:spcPts val="100"/>
              </a:spcBef>
            </a:pPr>
            <a:r>
              <a:rPr lang="en-US" b="1" u="sng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Guide:</a:t>
            </a:r>
          </a:p>
          <a:p>
            <a:pPr marL="116202" marR="5080" indent="-104136" algn="ctr">
              <a:spcBef>
                <a:spcPts val="100"/>
              </a:spcBef>
            </a:pPr>
            <a:endParaRPr lang="en-US" b="1" u="sng" spc="-1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202" marR="5080" indent="-104136" algn="ctr">
              <a:spcBef>
                <a:spcPts val="100"/>
              </a:spcBef>
            </a:pPr>
            <a:r>
              <a:rPr lang="en-US" sz="2400" b="1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D Narasimha</a:t>
            </a:r>
          </a:p>
          <a:p>
            <a:pPr marL="116202" marR="5080" indent="-104136" algn="ctr">
              <a:spcBef>
                <a:spcPts val="1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en-US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  <a:p>
            <a:pPr marL="116202" marR="5080" indent="-104136" algn="ctr">
              <a:spcBef>
                <a:spcPts val="100"/>
              </a:spcBef>
            </a:pPr>
            <a:r>
              <a:rPr lang="en-US"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2400" spc="-5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spc="-5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</a:t>
            </a:r>
          </a:p>
          <a:p>
            <a:pPr marL="116202" marR="5080" indent="-104136" algn="ctr">
              <a:spcBef>
                <a:spcPts val="100"/>
              </a:spcBef>
            </a:pP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MRIET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46951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4630400" cy="29831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225" y="3639383"/>
            <a:ext cx="9857303" cy="745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1"/>
              </a:lnSpc>
            </a:pPr>
            <a:r>
              <a:rPr lang="en-US" sz="46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Proposed System and Advantages</a:t>
            </a:r>
            <a:endParaRPr lang="en-US" sz="465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25" y="4742975"/>
            <a:ext cx="4319945" cy="9545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3825" y="6055400"/>
            <a:ext cx="3326011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IoT-Based Monitoring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73826" y="6571418"/>
            <a:ext cx="3842743" cy="763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Sensors collect waste level data and transmit it via WiFi.</a:t>
            </a:r>
            <a:endParaRPr lang="en-US" sz="185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69" y="4742975"/>
            <a:ext cx="4319945" cy="9545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3770" y="6055400"/>
            <a:ext cx="2983111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Updates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93770" y="6571418"/>
            <a:ext cx="3842743" cy="763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is sent to a central server for analysis and alerts.</a:t>
            </a:r>
            <a:endParaRPr lang="en-US" sz="185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114" y="4742975"/>
            <a:ext cx="4319945" cy="9545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715" y="6055400"/>
            <a:ext cx="2983111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Efficiency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3714" y="6571418"/>
            <a:ext cx="3842743" cy="763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Alerts enable timely waste collection, reducing overflow.</a:t>
            </a:r>
            <a:endParaRPr lang="en-US" sz="185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EDFBF-6156-205A-4123-C0A930F0D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D2975585-43A9-BD3A-8D5C-4C1AC34C7BFA}"/>
              </a:ext>
            </a:extLst>
          </p:cNvPr>
          <p:cNvSpPr/>
          <p:nvPr/>
        </p:nvSpPr>
        <p:spPr>
          <a:xfrm>
            <a:off x="1073826" y="6571418"/>
            <a:ext cx="3842743" cy="763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4677E-311C-61DC-C1B6-C141E8B2D874}"/>
              </a:ext>
            </a:extLst>
          </p:cNvPr>
          <p:cNvSpPr txBox="1"/>
          <p:nvPr/>
        </p:nvSpPr>
        <p:spPr>
          <a:xfrm>
            <a:off x="1151068" y="710005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  <a:latin typeface="Merriweather" panose="00000500000000000000" pitchFamily="2" charset="0"/>
              </a:rPr>
              <a:t>Components used</a:t>
            </a: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37B94B4A-03EC-F457-0085-37BB5C765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3" y="1527975"/>
            <a:ext cx="4695145" cy="3257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025456-5760-F2A6-1ACC-F77168896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17022" r="58332" b="20935"/>
          <a:stretch/>
        </p:blipFill>
        <p:spPr>
          <a:xfrm>
            <a:off x="6061016" y="386624"/>
            <a:ext cx="2622620" cy="18163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6020BF-4667-F3A2-F688-1EFD06BB25D5}"/>
              </a:ext>
            </a:extLst>
          </p:cNvPr>
          <p:cNvSpPr/>
          <p:nvPr/>
        </p:nvSpPr>
        <p:spPr>
          <a:xfrm>
            <a:off x="6061016" y="2690145"/>
            <a:ext cx="2622620" cy="342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Merriweather" panose="00000500000000000000" pitchFamily="2" charset="0"/>
              </a:rPr>
              <a:t>WI-FI MODULE</a:t>
            </a:r>
          </a:p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4DC39A-832B-4637-1AC6-367747AD5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0456" y="494186"/>
            <a:ext cx="4001911" cy="31500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75949D-9460-9E41-DD74-89E61EDCD699}"/>
              </a:ext>
            </a:extLst>
          </p:cNvPr>
          <p:cNvSpPr txBox="1"/>
          <p:nvPr/>
        </p:nvSpPr>
        <p:spPr>
          <a:xfrm>
            <a:off x="10789921" y="3824344"/>
            <a:ext cx="3050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2"/>
                </a:solidFill>
                <a:latin typeface="Merriweather" panose="00000500000000000000" pitchFamily="2" charset="0"/>
              </a:rPr>
              <a:t>ULTRA SONIC SENSOR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5FDD7E-23D4-CE95-5D02-BBCE4A55B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364" y="4224455"/>
            <a:ext cx="3619948" cy="2346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C0BD1C-9F02-D449-CF83-113F63D51598}"/>
              </a:ext>
            </a:extLst>
          </p:cNvPr>
          <p:cNvSpPr txBox="1"/>
          <p:nvPr/>
        </p:nvSpPr>
        <p:spPr>
          <a:xfrm>
            <a:off x="11682804" y="6625207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2"/>
                </a:solidFill>
                <a:latin typeface="Merriweather" panose="00000500000000000000" pitchFamily="2" charset="0"/>
              </a:rPr>
              <a:t>IR SENSOR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79EAA8E-16E8-3A58-1E81-AC9734D66F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5050" r="4039" b="4325"/>
          <a:stretch/>
        </p:blipFill>
        <p:spPr>
          <a:xfrm>
            <a:off x="3481428" y="5196501"/>
            <a:ext cx="6641517" cy="24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100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>
          <a:gsLst>
            <a:gs pos="0">
              <a:schemeClr val="accent6">
                <a:lumMod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24494">
              <a:srgbClr val="5E7A63"/>
            </a:gs>
            <a:gs pos="91500">
              <a:srgbClr val="B9CBE9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402" y="28126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Block Diagram</a:t>
            </a: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981FE-FCBE-3758-B57D-3D6D40734BF4}"/>
              </a:ext>
            </a:extLst>
          </p:cNvPr>
          <p:cNvSpPr/>
          <p:nvPr/>
        </p:nvSpPr>
        <p:spPr>
          <a:xfrm>
            <a:off x="5911644" y="1910799"/>
            <a:ext cx="2197511" cy="5063613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ARDUINO UNO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58130F8-BCD9-A19A-3727-064268999D6A}"/>
              </a:ext>
            </a:extLst>
          </p:cNvPr>
          <p:cNvSpPr/>
          <p:nvPr/>
        </p:nvSpPr>
        <p:spPr>
          <a:xfrm>
            <a:off x="9466105" y="1910799"/>
            <a:ext cx="1512940" cy="645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LCD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04D0A4-E262-5022-C1C8-2E6FA43D4ACD}"/>
              </a:ext>
            </a:extLst>
          </p:cNvPr>
          <p:cNvSpPr/>
          <p:nvPr/>
        </p:nvSpPr>
        <p:spPr>
          <a:xfrm>
            <a:off x="2856322" y="4889165"/>
            <a:ext cx="1939545" cy="751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ULTRASONIC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SENSOR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8F5E0D-CC4A-C987-5EDB-EBEBBCF021C2}"/>
              </a:ext>
            </a:extLst>
          </p:cNvPr>
          <p:cNvSpPr/>
          <p:nvPr/>
        </p:nvSpPr>
        <p:spPr>
          <a:xfrm>
            <a:off x="4808536" y="5100010"/>
            <a:ext cx="1103108" cy="32938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4076C5B-48A3-7671-365E-380919EF01CD}"/>
              </a:ext>
            </a:extLst>
          </p:cNvPr>
          <p:cNvSpPr/>
          <p:nvPr/>
        </p:nvSpPr>
        <p:spPr>
          <a:xfrm>
            <a:off x="8121823" y="2113163"/>
            <a:ext cx="1344281" cy="32938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C6E740-D9F7-ED57-2975-2932518AFCCE}"/>
              </a:ext>
            </a:extLst>
          </p:cNvPr>
          <p:cNvSpPr/>
          <p:nvPr/>
        </p:nvSpPr>
        <p:spPr>
          <a:xfrm>
            <a:off x="3276593" y="2277855"/>
            <a:ext cx="1512940" cy="645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SUPPLY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A82D68-5F0B-67DF-16C1-8CBE7B429E5E}"/>
              </a:ext>
            </a:extLst>
          </p:cNvPr>
          <p:cNvSpPr/>
          <p:nvPr/>
        </p:nvSpPr>
        <p:spPr>
          <a:xfrm>
            <a:off x="9466105" y="3021340"/>
            <a:ext cx="1512940" cy="645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BUZZER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B1683C5-9849-8CD8-8E9B-9A894AB5B2BE}"/>
              </a:ext>
            </a:extLst>
          </p:cNvPr>
          <p:cNvSpPr/>
          <p:nvPr/>
        </p:nvSpPr>
        <p:spPr>
          <a:xfrm>
            <a:off x="9466105" y="4070622"/>
            <a:ext cx="1512940" cy="645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RED LED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EAAC29E-EF5F-0203-596D-6820333F8781}"/>
              </a:ext>
            </a:extLst>
          </p:cNvPr>
          <p:cNvSpPr/>
          <p:nvPr/>
        </p:nvSpPr>
        <p:spPr>
          <a:xfrm>
            <a:off x="9466105" y="5155108"/>
            <a:ext cx="1512940" cy="645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GREEN LED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B1CA9A2-F39D-F1ED-9814-C31C8BA49131}"/>
              </a:ext>
            </a:extLst>
          </p:cNvPr>
          <p:cNvSpPr/>
          <p:nvPr/>
        </p:nvSpPr>
        <p:spPr>
          <a:xfrm>
            <a:off x="9466105" y="6108131"/>
            <a:ext cx="1512940" cy="8662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ESP 8266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WIFI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MODULE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AD3FFAE-636F-09DD-BBF4-B10D1284F8C5}"/>
              </a:ext>
            </a:extLst>
          </p:cNvPr>
          <p:cNvSpPr/>
          <p:nvPr/>
        </p:nvSpPr>
        <p:spPr>
          <a:xfrm>
            <a:off x="4808536" y="2435786"/>
            <a:ext cx="1103108" cy="32938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0560CB8-DFDC-8C2A-1265-1733455AAF77}"/>
              </a:ext>
            </a:extLst>
          </p:cNvPr>
          <p:cNvSpPr/>
          <p:nvPr/>
        </p:nvSpPr>
        <p:spPr>
          <a:xfrm>
            <a:off x="8121823" y="6450173"/>
            <a:ext cx="1344281" cy="32938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D3B311-E89F-2F86-6034-AFFB5FEA0247}"/>
              </a:ext>
            </a:extLst>
          </p:cNvPr>
          <p:cNvSpPr/>
          <p:nvPr/>
        </p:nvSpPr>
        <p:spPr>
          <a:xfrm>
            <a:off x="8121823" y="5365687"/>
            <a:ext cx="1344281" cy="32938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CF4EE15-114B-2F05-9854-0351931EF02F}"/>
              </a:ext>
            </a:extLst>
          </p:cNvPr>
          <p:cNvSpPr/>
          <p:nvPr/>
        </p:nvSpPr>
        <p:spPr>
          <a:xfrm>
            <a:off x="8112623" y="4228553"/>
            <a:ext cx="1344281" cy="32938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CD52D35-D178-5108-888D-EAFF1F6AD7AF}"/>
              </a:ext>
            </a:extLst>
          </p:cNvPr>
          <p:cNvSpPr/>
          <p:nvPr/>
        </p:nvSpPr>
        <p:spPr>
          <a:xfrm>
            <a:off x="8121823" y="3210177"/>
            <a:ext cx="1344281" cy="2937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979" y="817603"/>
            <a:ext cx="7522845" cy="1447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51"/>
              </a:lnSpc>
            </a:pPr>
            <a:r>
              <a:rPr lang="en-US" sz="45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Software Requirements</a:t>
            </a:r>
            <a:endParaRPr lang="en-US" sz="455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80" y="2612233"/>
            <a:ext cx="579001" cy="579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6979" y="3422810"/>
            <a:ext cx="2895005" cy="36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5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 UNO</a:t>
            </a:r>
            <a:endParaRPr lang="en-US" sz="2251" dirty="0"/>
          </a:p>
        </p:txBody>
      </p:sp>
      <p:sp>
        <p:nvSpPr>
          <p:cNvPr id="6" name="Text 2"/>
          <p:cNvSpPr/>
          <p:nvPr/>
        </p:nvSpPr>
        <p:spPr>
          <a:xfrm>
            <a:off x="6296978" y="3923706"/>
            <a:ext cx="358771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microcontroller board for system control.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1994" y="2612233"/>
            <a:ext cx="579001" cy="579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1994" y="3422810"/>
            <a:ext cx="3350063" cy="36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5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Ultrasonic &amp; IR Sensors</a:t>
            </a:r>
            <a:endParaRPr lang="en-US" sz="2251" dirty="0"/>
          </a:p>
        </p:txBody>
      </p:sp>
      <p:sp>
        <p:nvSpPr>
          <p:cNvPr id="9" name="Text 4"/>
          <p:cNvSpPr/>
          <p:nvPr/>
        </p:nvSpPr>
        <p:spPr>
          <a:xfrm>
            <a:off x="10231994" y="3923705"/>
            <a:ext cx="358782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Used for detecting waste levels.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80" y="5359481"/>
            <a:ext cx="579001" cy="579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96977" y="6170058"/>
            <a:ext cx="3166587" cy="36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5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ESP8266 WiFi Module</a:t>
            </a:r>
            <a:endParaRPr lang="en-US" sz="2251" dirty="0"/>
          </a:p>
        </p:txBody>
      </p:sp>
      <p:sp>
        <p:nvSpPr>
          <p:cNvPr id="12" name="Text 6"/>
          <p:cNvSpPr/>
          <p:nvPr/>
        </p:nvSpPr>
        <p:spPr>
          <a:xfrm>
            <a:off x="6296978" y="6670954"/>
            <a:ext cx="358771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Enables wireless data transmission.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1994" y="5359481"/>
            <a:ext cx="579001" cy="5790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31994" y="6170058"/>
            <a:ext cx="2895005" cy="36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5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16x2 LCD Display</a:t>
            </a:r>
            <a:endParaRPr lang="en-US" sz="2251" dirty="0"/>
          </a:p>
        </p:txBody>
      </p:sp>
      <p:sp>
        <p:nvSpPr>
          <p:cNvPr id="15" name="Text 8"/>
          <p:cNvSpPr/>
          <p:nvPr/>
        </p:nvSpPr>
        <p:spPr>
          <a:xfrm>
            <a:off x="10231994" y="6670954"/>
            <a:ext cx="358782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real-time waste level display.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C1A6A-7413-15B8-02E5-1486B3471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528686-BE6D-E899-9761-B8D27F67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1B274FE-E64A-17DE-00F1-6E7AECAD139B}"/>
              </a:ext>
            </a:extLst>
          </p:cNvPr>
          <p:cNvSpPr/>
          <p:nvPr/>
        </p:nvSpPr>
        <p:spPr>
          <a:xfrm>
            <a:off x="6296979" y="817603"/>
            <a:ext cx="7522845" cy="1447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51"/>
              </a:lnSpc>
            </a:pPr>
            <a:r>
              <a:rPr lang="en-US" sz="45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Requirements</a:t>
            </a:r>
            <a:endParaRPr lang="en-US" sz="4551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F9474D2-B216-814E-A989-708A9FFAA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359" y="4557057"/>
            <a:ext cx="4430598" cy="113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1DFDBB-2B16-4E09-8C2A-1E315595FA3D}"/>
              </a:ext>
            </a:extLst>
          </p:cNvPr>
          <p:cNvSpPr txBox="1"/>
          <p:nvPr/>
        </p:nvSpPr>
        <p:spPr>
          <a:xfrm>
            <a:off x="5247588" y="3492146"/>
            <a:ext cx="473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F8542C-6D81-4366-3D66-07C78033BBDF}"/>
              </a:ext>
            </a:extLst>
          </p:cNvPr>
          <p:cNvSpPr txBox="1"/>
          <p:nvPr/>
        </p:nvSpPr>
        <p:spPr>
          <a:xfrm>
            <a:off x="6519629" y="2279383"/>
            <a:ext cx="39748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erriweather" panose="00000500000000000000" pitchFamily="2" charset="0"/>
              </a:rPr>
              <a:t>Arduino Uno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erriweather" panose="00000500000000000000" pitchFamily="2" charset="0"/>
              </a:rPr>
              <a:t>Ultrasonic sensors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erriweather" panose="00000500000000000000" pitchFamily="2" charset="0"/>
              </a:rPr>
              <a:t>Wi-Fi module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erriweather" panose="00000500000000000000" pitchFamily="2" charset="0"/>
              </a:rPr>
              <a:t>Power supply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bg2"/>
                </a:solidFill>
                <a:latin typeface="Merriweather" panose="00000500000000000000" pitchFamily="2" charset="0"/>
              </a:rPr>
              <a:t>Buzzer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erriweather" panose="00000500000000000000" pitchFamily="2" charset="0"/>
              </a:rPr>
              <a:t>Led –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Merriweather" panose="00000500000000000000" pitchFamily="2" charset="0"/>
              </a:rPr>
              <a:t>Red,Green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bg2"/>
                </a:solidFill>
                <a:latin typeface="Merriweather" panose="00000500000000000000" pitchFamily="2" charset="0"/>
              </a:rPr>
              <a:t>IR Sensor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erriweather" panose="00000500000000000000" pitchFamily="2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088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6B915-197C-30C1-D2EC-69F7E783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88FA8866-B6F4-F728-EE85-92959211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924EA9-A0C6-9DB6-837C-646E3DF22A4F}"/>
              </a:ext>
            </a:extLst>
          </p:cNvPr>
          <p:cNvSpPr txBox="1"/>
          <p:nvPr/>
        </p:nvSpPr>
        <p:spPr>
          <a:xfrm>
            <a:off x="377072" y="292231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  <a:latin typeface="Merriweather" panose="00000500000000000000" pitchFamily="2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22EEC-2444-ED1E-8FE5-083A2B63FF51}"/>
              </a:ext>
            </a:extLst>
          </p:cNvPr>
          <p:cNvSpPr txBox="1"/>
          <p:nvPr/>
        </p:nvSpPr>
        <p:spPr>
          <a:xfrm>
            <a:off x="377073" y="1734532"/>
            <a:ext cx="8003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Merriweather" panose="00000500000000000000" pitchFamily="2" charset="0"/>
              </a:rPr>
              <a:t>The system provides real-time data on waste bin fill levels, transmitted via Wi-Fi to a central server. </a:t>
            </a:r>
            <a:endParaRPr lang="en-IN" sz="2400" dirty="0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A8D238-6980-1D13-E9B6-71712954EDC4}"/>
              </a:ext>
            </a:extLst>
          </p:cNvPr>
          <p:cNvSpPr txBox="1"/>
          <p:nvPr/>
        </p:nvSpPr>
        <p:spPr>
          <a:xfrm>
            <a:off x="377073" y="3247609"/>
            <a:ext cx="960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Merriweather" panose="00000500000000000000" pitchFamily="2" charset="0"/>
              </a:rPr>
              <a:t>This data enables optimized waste collection routes, reducing unnecessary trips and operational costs.</a:t>
            </a:r>
            <a:endParaRPr lang="en-IN" sz="2400" dirty="0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73997-29EE-6421-860F-93722384199F}"/>
              </a:ext>
            </a:extLst>
          </p:cNvPr>
          <p:cNvSpPr txBox="1"/>
          <p:nvPr/>
        </p:nvSpPr>
        <p:spPr>
          <a:xfrm>
            <a:off x="377072" y="4925408"/>
            <a:ext cx="8003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Merriweather" panose="00000500000000000000" pitchFamily="2" charset="0"/>
              </a:rPr>
              <a:t>Alerts notify waste management teams when bins are nearly full, preventing overflow. Historical data generates reports for strategic planning, enhancing overall efficiency.</a:t>
            </a:r>
            <a:endParaRPr lang="en-IN" sz="2400" dirty="0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675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EB1C5-4D99-43F1-0AA7-10178C02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95EEF6DA-A48D-9F73-3F7D-9A2140C1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CAAC7E-07F9-4C56-0E8F-770583A6A818}"/>
              </a:ext>
            </a:extLst>
          </p:cNvPr>
          <p:cNvSpPr txBox="1"/>
          <p:nvPr/>
        </p:nvSpPr>
        <p:spPr>
          <a:xfrm>
            <a:off x="0" y="196375"/>
            <a:ext cx="272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bg2"/>
                </a:solidFill>
                <a:latin typeface="Merriweather" panose="00000500000000000000" pitchFamily="2" charset="0"/>
              </a:rPr>
              <a:t>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C1CE36-89E2-00EE-7710-134F0885F91D}"/>
              </a:ext>
            </a:extLst>
          </p:cNvPr>
          <p:cNvSpPr txBox="1"/>
          <p:nvPr/>
        </p:nvSpPr>
        <p:spPr>
          <a:xfrm>
            <a:off x="213685" y="1385724"/>
            <a:ext cx="8026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Merriweather" panose="00000500000000000000" pitchFamily="2" charset="0"/>
              </a:rPr>
              <a:t>The IoT-based waste bins monitoring system enhances urban waste management by optimizing collection routes and reducing costs.</a:t>
            </a:r>
            <a:endParaRPr lang="en-IN" sz="2400" dirty="0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ED98A2-382A-E347-CE1C-F3C8E9EAC1F0}"/>
              </a:ext>
            </a:extLst>
          </p:cNvPr>
          <p:cNvSpPr txBox="1"/>
          <p:nvPr/>
        </p:nvSpPr>
        <p:spPr>
          <a:xfrm>
            <a:off x="353195" y="3514367"/>
            <a:ext cx="7467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Merriweather" panose="00000500000000000000" pitchFamily="2" charset="0"/>
              </a:rPr>
              <a:t>It prevents bin overflow through real-time alerts and improves cleanliness. </a:t>
            </a:r>
            <a:endParaRPr lang="en-IN" sz="2400" dirty="0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39670E-6B69-2738-8544-E1B09E3A6E25}"/>
              </a:ext>
            </a:extLst>
          </p:cNvPr>
          <p:cNvSpPr txBox="1"/>
          <p:nvPr/>
        </p:nvSpPr>
        <p:spPr>
          <a:xfrm>
            <a:off x="353195" y="5448748"/>
            <a:ext cx="7467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Merriweather" panose="00000500000000000000" pitchFamily="2" charset="0"/>
              </a:rPr>
              <a:t>The system supports data-driven decisions and can be scaled for broader implementation, contributing to the sustainability and efficiency of smart cities.</a:t>
            </a:r>
            <a:endParaRPr lang="en-IN" sz="2400" dirty="0">
              <a:solidFill>
                <a:schemeClr val="bg2"/>
              </a:solidFill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696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D3D37-288D-B72F-86E5-CE0F6A85A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22BB60-5AD9-C5A3-4839-C1E0AF88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82" y="64545"/>
            <a:ext cx="10220235" cy="810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023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D9C37-EF29-C3D4-2B15-CE609FC6A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2F74E-18FA-FEB0-73FA-D933E199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78205" y="1381470"/>
            <a:ext cx="10950193" cy="57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D0860-C214-B25F-44AF-2A853B59610F}"/>
              </a:ext>
            </a:extLst>
          </p:cNvPr>
          <p:cNvSpPr txBox="1"/>
          <p:nvPr/>
        </p:nvSpPr>
        <p:spPr>
          <a:xfrm>
            <a:off x="289704" y="0"/>
            <a:ext cx="280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</a:rPr>
              <a:t>CONTENTS</a:t>
            </a:r>
            <a:endParaRPr lang="en-IN" sz="3600" dirty="0">
              <a:solidFill>
                <a:schemeClr val="bg2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6231DDC-2115-131D-8888-FC282D7BED40}"/>
              </a:ext>
            </a:extLst>
          </p:cNvPr>
          <p:cNvSpPr txBox="1"/>
          <p:nvPr/>
        </p:nvSpPr>
        <p:spPr>
          <a:xfrm>
            <a:off x="592948" y="1169351"/>
            <a:ext cx="597218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Abstract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Aim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Objectives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Scope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Existing System &amp; its limitations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Proposed System &amp;its Advantages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Block Diagram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Software &amp; Hardware Requirement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Output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Conclusion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4E163-5DC5-231A-65F8-46030AAF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186" y="0"/>
            <a:ext cx="848021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6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C6D2-DDCC-F1FD-B3B4-0AF91A172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C0F967A-BFC1-DB0C-B878-DFA7C420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90EACEE-3F1A-0130-2E48-2ED0BE2ADBBC}"/>
              </a:ext>
            </a:extLst>
          </p:cNvPr>
          <p:cNvSpPr/>
          <p:nvPr/>
        </p:nvSpPr>
        <p:spPr>
          <a:xfrm>
            <a:off x="863799" y="1825824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IoT-Based Waste Bin Monitoring in Smart Cities</a:t>
            </a:r>
            <a:endParaRPr lang="en-US" sz="485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6110A45-9357-8D29-58F1-5E567271A582}"/>
              </a:ext>
            </a:extLst>
          </p:cNvPr>
          <p:cNvSpPr/>
          <p:nvPr/>
        </p:nvSpPr>
        <p:spPr>
          <a:xfrm>
            <a:off x="863799" y="4509849"/>
            <a:ext cx="7416403" cy="118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explores an IoT-based waste bin monitoring system using Arduino, sensors, and WiFi, aimed at improving waste management in smart cities.</a:t>
            </a:r>
            <a:endParaRPr lang="en-US" sz="19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84C2941-EB6F-2776-2039-CDA8D831C81C}"/>
              </a:ext>
            </a:extLst>
          </p:cNvPr>
          <p:cNvSpPr/>
          <p:nvPr/>
        </p:nvSpPr>
        <p:spPr>
          <a:xfrm>
            <a:off x="863797" y="5990392"/>
            <a:ext cx="394931" cy="394931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2344467-B4A0-11C4-757A-29DF91DD4A6E}"/>
              </a:ext>
            </a:extLst>
          </p:cNvPr>
          <p:cNvSpPr/>
          <p:nvPr/>
        </p:nvSpPr>
        <p:spPr>
          <a:xfrm>
            <a:off x="1382079" y="5971937"/>
            <a:ext cx="281261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6010004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629" y="13602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Abstract</a:t>
            </a:r>
            <a:endParaRPr lang="en-US" sz="4851" dirty="0"/>
          </a:p>
        </p:txBody>
      </p:sp>
      <p:sp>
        <p:nvSpPr>
          <p:cNvPr id="4" name="Shape 1"/>
          <p:cNvSpPr/>
          <p:nvPr/>
        </p:nvSpPr>
        <p:spPr>
          <a:xfrm>
            <a:off x="601743" y="1339959"/>
            <a:ext cx="4518897" cy="4506723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240155" y="1445299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Waste Level Monitoring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153418" y="2216124"/>
            <a:ext cx="3060740" cy="118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system provides real-time updates on waste levels in bins.</a:t>
            </a:r>
          </a:p>
          <a:p>
            <a:pPr marL="285750" indent="-285750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  <a:latin typeface="Merriweather" panose="00000500000000000000" pitchFamily="2" charset="0"/>
              </a:rPr>
              <a:t>This study proposes an IoT-based smart waste management system to address the challenges of waste generation in smart cities. </a:t>
            </a:r>
            <a:endParaRPr lang="en-IN" dirty="0">
              <a:solidFill>
                <a:schemeClr val="bg2"/>
              </a:solidFill>
              <a:latin typeface="Merriweather" panose="00000500000000000000" pitchFamily="2" charset="0"/>
            </a:endParaRPr>
          </a:p>
          <a:p>
            <a:pPr>
              <a:lnSpc>
                <a:spcPts val="3100"/>
              </a:lnSpc>
            </a:pP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324695"/>
            <a:ext cx="3584853" cy="2627591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5" y="2586753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Waste Collection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5" y="3505795"/>
            <a:ext cx="3060740" cy="118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optimizes waste collection by ensuring timely removal.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860673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66087" y="6176904"/>
            <a:ext cx="385500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City Infrastructure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66087" y="6912233"/>
            <a:ext cx="6892291" cy="78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enhances waste management in a smart city environment.</a:t>
            </a:r>
            <a:endParaRPr lang="en-US" sz="1900" dirty="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9" y="259865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</a:t>
            </a:r>
            <a:endParaRPr lang="en-US" sz="4851" dirty="0"/>
          </a:p>
        </p:txBody>
      </p:sp>
      <p:sp>
        <p:nvSpPr>
          <p:cNvPr id="3" name="Text 1"/>
          <p:cNvSpPr/>
          <p:nvPr/>
        </p:nvSpPr>
        <p:spPr>
          <a:xfrm>
            <a:off x="863799" y="3986927"/>
            <a:ext cx="374201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Urbanization Challenges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9" y="4619269"/>
            <a:ext cx="6150293" cy="78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Rapid urbanization leads to increased waste generation.</a:t>
            </a:r>
          </a:p>
          <a:p>
            <a:pPr>
              <a:lnSpc>
                <a:spcPts val="3100"/>
              </a:lnSpc>
            </a:pPr>
            <a:endParaRPr lang="en-US" sz="1900" dirty="0">
              <a:solidFill>
                <a:srgbClr val="E2E6E9"/>
              </a:solidFill>
              <a:latin typeface="Merriweather" pitchFamily="34" charset="0"/>
            </a:endParaRPr>
          </a:p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/>
                </a:solidFill>
                <a:latin typeface="Merriweather" panose="00000500000000000000" pitchFamily="2" charset="0"/>
              </a:rPr>
              <a:t>In the context of smart cities, efficient waste management plays a crucial role in maintaining cleanliness and sustainability</a:t>
            </a:r>
            <a:endParaRPr lang="en-IN" sz="2000" dirty="0">
              <a:solidFill>
                <a:schemeClr val="bg2"/>
              </a:solidFill>
              <a:latin typeface="Merriweather" panose="00000500000000000000" pitchFamily="2" charset="0"/>
            </a:endParaRPr>
          </a:p>
          <a:p>
            <a:pPr>
              <a:lnSpc>
                <a:spcPts val="3100"/>
              </a:lnSpc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30" y="3986927"/>
            <a:ext cx="451544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Waste Management Concerns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30" y="4619269"/>
            <a:ext cx="6150293" cy="78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Inadequate waste management leads to environmental and health issues.</a:t>
            </a:r>
          </a:p>
          <a:p>
            <a:pPr>
              <a:lnSpc>
                <a:spcPts val="3100"/>
              </a:lnSpc>
            </a:pPr>
            <a:endParaRPr lang="en-US" sz="1900" dirty="0">
              <a:solidFill>
                <a:srgbClr val="E2E6E9"/>
              </a:solidFill>
              <a:latin typeface="Merriweather" pitchFamily="34" charset="0"/>
            </a:endParaRPr>
          </a:p>
          <a:p>
            <a:pPr>
              <a:lnSpc>
                <a:spcPts val="3100"/>
              </a:lnSpc>
            </a:pPr>
            <a:r>
              <a:rPr lang="en-US" dirty="0">
                <a:solidFill>
                  <a:schemeClr val="bg2"/>
                </a:solidFill>
                <a:latin typeface="Merriweather" panose="00000500000000000000" pitchFamily="2" charset="0"/>
              </a:rPr>
              <a:t>Traditional waste collection methods often lack real-time data insights, leading to inefficiencies in resource allocation and service delivery. </a:t>
            </a:r>
            <a:endParaRPr lang="en-IN" dirty="0">
              <a:solidFill>
                <a:schemeClr val="bg2"/>
              </a:solidFill>
              <a:latin typeface="Merriweather" panose="00000500000000000000" pitchFamily="2" charset="0"/>
            </a:endParaRPr>
          </a:p>
          <a:p>
            <a:pPr>
              <a:lnSpc>
                <a:spcPts val="3100"/>
              </a:lnSpc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9" y="295179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Aim</a:t>
            </a:r>
            <a:endParaRPr lang="en-US" sz="4851" dirty="0"/>
          </a:p>
        </p:txBody>
      </p:sp>
      <p:sp>
        <p:nvSpPr>
          <p:cNvPr id="4" name="Text 1"/>
          <p:cNvSpPr/>
          <p:nvPr/>
        </p:nvSpPr>
        <p:spPr>
          <a:xfrm>
            <a:off x="6350199" y="4093249"/>
            <a:ext cx="7416403" cy="118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aims to design and develop an IoT-based system for monitoring waste levels in bins, enabling timely waste collection and reducing overflow.</a:t>
            </a:r>
            <a:endParaRPr lang="en-US" sz="1900" dirty="0"/>
          </a:p>
        </p:txBody>
      </p: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9" y="389620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sz="4851" dirty="0"/>
          </a:p>
        </p:txBody>
      </p:sp>
      <p:sp>
        <p:nvSpPr>
          <p:cNvPr id="4" name="Shape 1"/>
          <p:cNvSpPr/>
          <p:nvPr/>
        </p:nvSpPr>
        <p:spPr>
          <a:xfrm>
            <a:off x="863799" y="531530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0014" y="5407819"/>
            <a:ext cx="1628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3" y="5315309"/>
            <a:ext cx="333422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Waste Level Detection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6234351"/>
            <a:ext cx="3334227" cy="118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 sensors to accurately detect waste levels.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6" y="531530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13891" y="5407819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090" y="5315307"/>
            <a:ext cx="322290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 Data Transmission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089" y="5848825"/>
            <a:ext cx="3334227" cy="118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Send data to a cloud platform via a WiFi module.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3" y="531530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4085" y="5407819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257" y="5315307"/>
            <a:ext cx="309669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 Real-time Display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256" y="5848825"/>
            <a:ext cx="3334227" cy="118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Display waste levels in real-time on an LCD screen.</a:t>
            </a:r>
            <a:endParaRPr lang="en-US" sz="1900" dirty="0"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9" y="163151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Scope</a:t>
            </a:r>
            <a:endParaRPr lang="en-US" sz="485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27" y="2896434"/>
            <a:ext cx="1596628" cy="8791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455" y="3183969"/>
            <a:ext cx="135851" cy="493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51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134571" y="3143251"/>
            <a:ext cx="185928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Cities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4949429" y="3791188"/>
            <a:ext cx="8755499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94" y="3837266"/>
            <a:ext cx="3193375" cy="8791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7048" y="4030027"/>
            <a:ext cx="184547" cy="493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51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932885" y="4084083"/>
            <a:ext cx="440316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Waste Management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5747744" y="4732020"/>
            <a:ext cx="7957185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379" y="4778098"/>
            <a:ext cx="4790123" cy="8791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03000" y="4970859"/>
            <a:ext cx="172760" cy="493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51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731317" y="5024915"/>
            <a:ext cx="27418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Overflow</a:t>
            </a:r>
            <a:endParaRPr lang="en-US" sz="2400" dirty="0"/>
          </a:p>
        </p:txBody>
      </p:sp>
      <p:sp>
        <p:nvSpPr>
          <p:cNvPr id="14" name="Shape 9"/>
          <p:cNvSpPr/>
          <p:nvPr/>
        </p:nvSpPr>
        <p:spPr>
          <a:xfrm>
            <a:off x="6546175" y="5672852"/>
            <a:ext cx="7158752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46" y="5718930"/>
            <a:ext cx="6386871" cy="87915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9904" y="5911691"/>
            <a:ext cx="198715" cy="493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51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7529633" y="5965747"/>
            <a:ext cx="330124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Cleanliness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9" y="2796066"/>
            <a:ext cx="99020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1"/>
              </a:lnSpc>
            </a:pPr>
            <a:r>
              <a:rPr lang="en-US" sz="485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Existing System and Limitations</a:t>
            </a:r>
            <a:endParaRPr lang="en-US" sz="4851" dirty="0"/>
          </a:p>
        </p:txBody>
      </p:sp>
      <p:sp>
        <p:nvSpPr>
          <p:cNvPr id="3" name="Text 1"/>
          <p:cNvSpPr/>
          <p:nvPr/>
        </p:nvSpPr>
        <p:spPr>
          <a:xfrm>
            <a:off x="863797" y="4184333"/>
            <a:ext cx="308538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Manual Monitoring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9" y="4816673"/>
            <a:ext cx="615029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Waste bins are monitored manually by workers.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84333"/>
            <a:ext cx="308538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Overflowing Bins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30" y="481667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Bins often overflow due to delayed collection.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CC671-BA57-05DD-C2DD-471669EEBCC2}"/>
              </a:ext>
            </a:extLst>
          </p:cNvPr>
          <p:cNvSpPr txBox="1"/>
          <p:nvPr/>
        </p:nvSpPr>
        <p:spPr>
          <a:xfrm>
            <a:off x="251460" y="6003604"/>
            <a:ext cx="127787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These methods result in higher operational costs, increased fuel consumption, and</a:t>
            </a:r>
          </a:p>
          <a:p>
            <a:pPr lvl="1">
              <a:lnSpc>
                <a:spcPct val="2000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 environmental pollution. Moreover, they lack real-time data, making it difficult to optimize routes and respond to varying waste generation patterns effectively.</a:t>
            </a:r>
            <a:endParaRPr lang="en-IN" sz="1900" dirty="0">
              <a:solidFill>
                <a:srgbClr val="E2E6E9"/>
              </a:solidFill>
              <a:latin typeface="Merriweather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</TotalTime>
  <Words>648</Words>
  <Application>Microsoft Office PowerPoint</Application>
  <PresentationFormat>Custom</PresentationFormat>
  <Paragraphs>138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Wingdings</vt:lpstr>
      <vt:lpstr>Times New Roman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john moses</cp:lastModifiedBy>
  <cp:revision>3</cp:revision>
  <dcterms:created xsi:type="dcterms:W3CDTF">2024-11-18T16:15:14Z</dcterms:created>
  <dcterms:modified xsi:type="dcterms:W3CDTF">2024-11-18T17:32:57Z</dcterms:modified>
</cp:coreProperties>
</file>